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8" r:id="rId2"/>
    <p:sldId id="287" r:id="rId3"/>
    <p:sldId id="288" r:id="rId4"/>
    <p:sldId id="274" r:id="rId5"/>
    <p:sldId id="291" r:id="rId6"/>
    <p:sldId id="306" r:id="rId7"/>
    <p:sldId id="292" r:id="rId8"/>
    <p:sldId id="293" r:id="rId9"/>
    <p:sldId id="294" r:id="rId10"/>
    <p:sldId id="296" r:id="rId11"/>
    <p:sldId id="301" r:id="rId12"/>
    <p:sldId id="271" r:id="rId13"/>
    <p:sldId id="297" r:id="rId14"/>
    <p:sldId id="300" r:id="rId15"/>
    <p:sldId id="264" r:id="rId16"/>
    <p:sldId id="298" r:id="rId17"/>
    <p:sldId id="305" r:id="rId18"/>
    <p:sldId id="261" r:id="rId19"/>
    <p:sldId id="273" r:id="rId20"/>
    <p:sldId id="299" r:id="rId21"/>
    <p:sldId id="302" r:id="rId22"/>
    <p:sldId id="30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23" autoAdjust="0"/>
    <p:restoredTop sz="94660"/>
  </p:normalViewPr>
  <p:slideViewPr>
    <p:cSldViewPr snapToGrid="0">
      <p:cViewPr varScale="1">
        <p:scale>
          <a:sx n="79" d="100"/>
          <a:sy n="79" d="100"/>
        </p:scale>
        <p:origin x="-96" y="-7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hart%20in%20Microsoft%20PowerPoint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title>
      <c:layout/>
    </c:title>
    <c:plotArea>
      <c:layout/>
      <c:pieChart>
        <c:varyColors val="1"/>
        <c:ser>
          <c:idx val="0"/>
          <c:order val="0"/>
          <c:tx>
            <c:strRef>
              <c:f>'[Chart in Microsoft PowerPoint]Sheet1'!$B$1</c:f>
              <c:strCache>
                <c:ptCount val="1"/>
                <c:pt idx="0">
                  <c:v>Natural Areas</c:v>
                </c:pt>
              </c:strCache>
            </c:strRef>
          </c:tx>
          <c:dLbls>
            <c:dLbl>
              <c:idx val="0"/>
              <c:layout>
                <c:manualLayout>
                  <c:x val="-0.22676071741032375"/>
                  <c:y val="-9.3099084400916784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Private, Non-Industrial, 76%</a:t>
                    </a:r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/>
                      <a:t>Forest Industry, 9%</a:t>
                    </a:r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Other Industry, 5%</a:t>
                    </a:r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/>
                      <a:t>U.S. Fish </a:t>
                    </a:r>
                    <a:r>
                      <a:rPr lang="en-US" dirty="0" smtClean="0"/>
                      <a:t>and </a:t>
                    </a:r>
                    <a:r>
                      <a:rPr lang="en-US" dirty="0"/>
                      <a:t>Wildlife, 1%</a:t>
                    </a:r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/>
              <c:tx>
                <c:rich>
                  <a:bodyPr/>
                  <a:lstStyle/>
                  <a:p>
                    <a:r>
                      <a:rPr lang="en-US"/>
                      <a:t>Louisiana State Parks, 5%</a:t>
                    </a:r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/>
              <c:tx>
                <c:rich>
                  <a:bodyPr/>
                  <a:lstStyle/>
                  <a:p>
                    <a:r>
                      <a:rPr lang="en-US"/>
                      <a:t>Local Government, 9%</a:t>
                    </a:r>
                  </a:p>
                </c:rich>
              </c:tx>
              <c:showVal val="1"/>
              <c:showCatName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General" sourceLinked="0"/>
            <c:spPr>
              <a:noFill/>
              <a:ln>
                <a:noFill/>
              </a:ln>
              <a:effectLst/>
            </c:spPr>
            <c:showVal val="1"/>
            <c:showCatName val="1"/>
            <c:showLeaderLines val="1"/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'[Chart in Microsoft PowerPoint]Sheet1'!$A$2:$A$9</c:f>
              <c:strCache>
                <c:ptCount val="8"/>
                <c:pt idx="0">
                  <c:v>Private, Non-Industrial</c:v>
                </c:pt>
                <c:pt idx="1">
                  <c:v>Forest Industry</c:v>
                </c:pt>
                <c:pt idx="2">
                  <c:v>Other Industry</c:v>
                </c:pt>
                <c:pt idx="3">
                  <c:v>U.S. Forest Service</c:v>
                </c:pt>
                <c:pt idx="4">
                  <c:v>U.S. Fish and Wildlife</c:v>
                </c:pt>
                <c:pt idx="5">
                  <c:v>U.S. Army Corps of Engineers</c:v>
                </c:pt>
                <c:pt idx="6">
                  <c:v>Louisiana State Parks</c:v>
                </c:pt>
                <c:pt idx="7">
                  <c:v>Local Government</c:v>
                </c:pt>
              </c:strCache>
            </c:strRef>
          </c:cat>
          <c:val>
            <c:numRef>
              <c:f>'[Chart in Microsoft PowerPoint]Sheet1'!$B$2:$B$9</c:f>
              <c:numCache>
                <c:formatCode>General</c:formatCode>
                <c:ptCount val="8"/>
                <c:pt idx="0">
                  <c:v>76</c:v>
                </c:pt>
                <c:pt idx="1">
                  <c:v>9</c:v>
                </c:pt>
                <c:pt idx="2">
                  <c:v>5</c:v>
                </c:pt>
                <c:pt idx="3">
                  <c:v>15</c:v>
                </c:pt>
                <c:pt idx="4">
                  <c:v>1</c:v>
                </c:pt>
                <c:pt idx="5">
                  <c:v>9</c:v>
                </c:pt>
                <c:pt idx="6">
                  <c:v>5</c:v>
                </c:pt>
                <c:pt idx="7">
                  <c:v>9</c:v>
                </c:pt>
              </c:numCache>
            </c:numRef>
          </c:val>
        </c:ser>
        <c:dLbls/>
        <c:firstSliceAng val="0"/>
      </c:pieChart>
    </c:plotArea>
    <c:legend>
      <c:legendPos val="r"/>
      <c:layout>
        <c:manualLayout>
          <c:xMode val="edge"/>
          <c:yMode val="edge"/>
          <c:x val="0.653416447944007"/>
          <c:y val="0.14171119829899978"/>
          <c:w val="0.32991688538932651"/>
          <c:h val="0.76761092507275697"/>
        </c:manualLayout>
      </c:layout>
    </c:legend>
    <c:plotVisOnly val="1"/>
    <c:dispBlanksAs val="zero"/>
  </c:chart>
  <c:spPr>
    <a:solidFill>
      <a:schemeClr val="bg1"/>
    </a:solidFill>
  </c:sp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18974B-1C81-4263-97C3-31BB6B83D895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1C1575-7838-4E76-94D6-44415015A17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94838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D2A74F-46F2-4A26-B1DD-5F23C34C2155}" type="slidenum">
              <a:rPr lang="en-US"/>
              <a:pPr/>
              <a:t>10</a:t>
            </a:fld>
            <a:endParaRPr lang="en-US"/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5593" y="4344025"/>
            <a:ext cx="5811285" cy="4114488"/>
          </a:xfrm>
        </p:spPr>
        <p:txBody>
          <a:bodyPr/>
          <a:lstStyle/>
          <a:p>
            <a:r>
              <a:rPr lang="en-US" dirty="0"/>
              <a:t>Saline Prairies have wet and dry phases with dense clay pan</a:t>
            </a:r>
          </a:p>
          <a:p>
            <a:r>
              <a:rPr lang="en-US" dirty="0"/>
              <a:t>High level exchangeable sodium</a:t>
            </a:r>
          </a:p>
          <a:p>
            <a:r>
              <a:rPr lang="en-US" dirty="0"/>
              <a:t>Mostly treeless</a:t>
            </a:r>
          </a:p>
          <a:p>
            <a:r>
              <a:rPr lang="en-US" dirty="0"/>
              <a:t>Interspersed slicks and scattered pimple mounds</a:t>
            </a:r>
          </a:p>
          <a:p>
            <a:r>
              <a:rPr lang="en-US" dirty="0"/>
              <a:t>Flora is drought tolerant</a:t>
            </a:r>
          </a:p>
        </p:txBody>
      </p:sp>
    </p:spTree>
    <p:extLst>
      <p:ext uri="{BB962C8B-B14F-4D97-AF65-F5344CB8AC3E}">
        <p14:creationId xmlns:p14="http://schemas.microsoft.com/office/powerpoint/2010/main" xmlns="" val="32713855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D8F9F9-6A18-4D05-928F-1EED360CCEA8}" type="slidenum">
              <a:rPr lang="en-US"/>
              <a:pPr/>
              <a:t>13</a:t>
            </a:fld>
            <a:endParaRPr lang="en-US"/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Purpose is to develop a blue print for guiding LDWF</a:t>
            </a:r>
          </a:p>
          <a:p>
            <a:r>
              <a:rPr lang="en-US"/>
              <a:t>	development and management actions</a:t>
            </a:r>
          </a:p>
          <a:p>
            <a:r>
              <a:rPr lang="en-US"/>
              <a:t>	LA species of conservation concern and their habitats</a:t>
            </a:r>
          </a:p>
          <a:p>
            <a:r>
              <a:rPr lang="en-US"/>
              <a:t>Areas of Focus will be on </a:t>
            </a:r>
          </a:p>
          <a:p>
            <a:r>
              <a:rPr lang="en-US"/>
              <a:t>	species of conservation concern and their habitats</a:t>
            </a:r>
          </a:p>
          <a:p>
            <a:r>
              <a:rPr lang="en-US"/>
              <a:t>	threats</a:t>
            </a:r>
          </a:p>
          <a:p>
            <a:r>
              <a:rPr lang="en-US"/>
              <a:t>	management actions</a:t>
            </a:r>
          </a:p>
          <a:p>
            <a:r>
              <a:rPr lang="en-US"/>
              <a:t>	public outreach and education</a:t>
            </a:r>
          </a:p>
          <a:p>
            <a:r>
              <a:rPr lang="en-US"/>
              <a:t>	research needs</a:t>
            </a:r>
          </a:p>
          <a:p>
            <a:endParaRPr lang="en-US"/>
          </a:p>
          <a:p>
            <a:r>
              <a:rPr lang="en-US"/>
              <a:t>Lake Ramsey Preserve adjacent Lake Ramsey WMA</a:t>
            </a:r>
          </a:p>
          <a:p>
            <a:r>
              <a:rPr lang="en-US"/>
              <a:t>Longleaf Pine Savannah in St Tammany Parish</a:t>
            </a:r>
          </a:p>
          <a:p>
            <a:r>
              <a:rPr lang="en-US"/>
              <a:t>Parrot pitcher plant flowers in southeastern hillside seepage bogs and wet longleaf pine savannahs</a:t>
            </a:r>
          </a:p>
        </p:txBody>
      </p:sp>
    </p:spTree>
    <p:extLst>
      <p:ext uri="{BB962C8B-B14F-4D97-AF65-F5344CB8AC3E}">
        <p14:creationId xmlns:p14="http://schemas.microsoft.com/office/powerpoint/2010/main" xmlns="" val="1106979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D958-32BA-418F-BD36-46E0A2A4165D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431C-419C-4006-A603-63B80CEB15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78043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D958-32BA-418F-BD36-46E0A2A4165D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431C-419C-4006-A603-63B80CEB15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747552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D958-32BA-418F-BD36-46E0A2A4165D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431C-419C-4006-A603-63B80CEB15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5632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95E5E-25BC-4351-AAB4-223E99A662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131083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D958-32BA-418F-BD36-46E0A2A4165D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431C-419C-4006-A603-63B80CEB15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576921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D958-32BA-418F-BD36-46E0A2A4165D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431C-419C-4006-A603-63B80CEB15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52307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D958-32BA-418F-BD36-46E0A2A4165D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431C-419C-4006-A603-63B80CEB15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98595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D958-32BA-418F-BD36-46E0A2A4165D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431C-419C-4006-A603-63B80CEB15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77368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D958-32BA-418F-BD36-46E0A2A4165D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431C-419C-4006-A603-63B80CEB15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2775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D958-32BA-418F-BD36-46E0A2A4165D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431C-419C-4006-A603-63B80CEB15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139526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D958-32BA-418F-BD36-46E0A2A4165D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431C-419C-4006-A603-63B80CEB15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5346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DD958-32BA-418F-BD36-46E0A2A4165D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C9431C-419C-4006-A603-63B80CEB15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5437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BDD958-32BA-418F-BD36-46E0A2A4165D}" type="datetimeFigureOut">
              <a:rPr lang="en-US" smtClean="0"/>
              <a:pPr/>
              <a:t>7/25/2018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9431C-419C-4006-A603-63B80CEB15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6077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tiff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6">
                <a:lumMod val="5000"/>
                <a:lumOff val="95000"/>
              </a:schemeClr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797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1475" y="1022555"/>
            <a:ext cx="94027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Chris </a:t>
            </a:r>
            <a:r>
              <a:rPr lang="en-US" sz="3600" dirty="0" err="1" smtClean="0">
                <a:solidFill>
                  <a:schemeClr val="bg1"/>
                </a:solidFill>
              </a:rPr>
              <a:t>Doffit</a:t>
            </a:r>
            <a:endParaRPr lang="en-US" sz="3600" dirty="0" smtClean="0">
              <a:solidFill>
                <a:schemeClr val="bg1"/>
              </a:solidFill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Field Botanist/Natural Areas Registry Coordinator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Louisiana Natural Heritage Program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753638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6335714" y="0"/>
            <a:ext cx="4484687" cy="609600"/>
          </a:xfrm>
        </p:spPr>
        <p:txBody>
          <a:bodyPr>
            <a:normAutofit/>
          </a:bodyPr>
          <a:lstStyle/>
          <a:p>
            <a:r>
              <a:rPr lang="en-US" sz="3200" b="1" dirty="0">
                <a:cs typeface="Arial" pitchFamily="34" charset="0"/>
              </a:rPr>
              <a:t>Natural Areas Registry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79654" y="579438"/>
            <a:ext cx="5583146" cy="4525963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+mj-lt"/>
                <a:cs typeface="Arial" pitchFamily="34" charset="0"/>
              </a:rPr>
              <a:t>Voluntary conservation partnership between a landowner and LDWF </a:t>
            </a:r>
          </a:p>
          <a:p>
            <a:pPr marL="0" indent="0">
              <a:buNone/>
            </a:pPr>
            <a:r>
              <a:rPr lang="en-US" sz="2400" dirty="0">
                <a:latin typeface="+mj-lt"/>
                <a:cs typeface="Arial" pitchFamily="34" charset="0"/>
              </a:rPr>
              <a:t>     (legally non-binding)</a:t>
            </a:r>
          </a:p>
          <a:p>
            <a:endParaRPr lang="en-US" sz="2400" dirty="0">
              <a:latin typeface="+mj-lt"/>
              <a:cs typeface="Arial" pitchFamily="34" charset="0"/>
            </a:endParaRPr>
          </a:p>
          <a:p>
            <a:r>
              <a:rPr lang="en-US" sz="2400" dirty="0">
                <a:latin typeface="+mj-lt"/>
                <a:cs typeface="Arial" pitchFamily="34" charset="0"/>
              </a:rPr>
              <a:t>Potential Natural Area </a:t>
            </a:r>
            <a:r>
              <a:rPr lang="en-US" sz="2400" dirty="0" smtClean="0">
                <a:latin typeface="+mj-lt"/>
                <a:cs typeface="Arial" pitchFamily="34" charset="0"/>
              </a:rPr>
              <a:t>- support </a:t>
            </a:r>
            <a:r>
              <a:rPr lang="en-US" sz="2400" dirty="0">
                <a:latin typeface="+mj-lt"/>
                <a:cs typeface="Arial" pitchFamily="34" charset="0"/>
              </a:rPr>
              <a:t>a rare species or habitat, or </a:t>
            </a:r>
            <a:r>
              <a:rPr lang="en-US" sz="2400" dirty="0" smtClean="0">
                <a:latin typeface="+mj-lt"/>
                <a:cs typeface="Arial" pitchFamily="34" charset="0"/>
              </a:rPr>
              <a:t>high-quality </a:t>
            </a:r>
            <a:r>
              <a:rPr lang="en-US" sz="2400" dirty="0">
                <a:latin typeface="+mj-lt"/>
                <a:cs typeface="Arial" pitchFamily="34" charset="0"/>
              </a:rPr>
              <a:t>example of a non-rare habitat</a:t>
            </a:r>
          </a:p>
          <a:p>
            <a:endParaRPr lang="en-US" sz="2400" dirty="0">
              <a:latin typeface="+mj-lt"/>
              <a:cs typeface="Arial" pitchFamily="34" charset="0"/>
            </a:endParaRPr>
          </a:p>
          <a:p>
            <a:endParaRPr lang="en-US" sz="2400" dirty="0">
              <a:latin typeface="+mj-lt"/>
              <a:cs typeface="Arial" pitchFamily="34" charset="0"/>
            </a:endParaRPr>
          </a:p>
          <a:p>
            <a:endParaRPr lang="en-US" sz="2400" dirty="0">
              <a:latin typeface="+mj-lt"/>
              <a:cs typeface="Arial" pitchFamily="34" charset="0"/>
            </a:endParaRPr>
          </a:p>
        </p:txBody>
      </p:sp>
      <p:pic>
        <p:nvPicPr>
          <p:cNvPr id="10" name="Picture 6" descr="Rector Hobgood pic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1" y="3559628"/>
            <a:ext cx="4316755" cy="283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2057400" y="6367046"/>
            <a:ext cx="2543068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Rector’s Prairie Natural Area</a:t>
            </a:r>
          </a:p>
        </p:txBody>
      </p:sp>
      <p:pic>
        <p:nvPicPr>
          <p:cNvPr id="7" name="Picture 4" descr="girls scouts large fil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115807" y="3581400"/>
            <a:ext cx="3188572" cy="2809369"/>
          </a:xfrm>
          <a:prstGeom prst="rect">
            <a:avLst/>
          </a:prstGeom>
          <a:noFill/>
          <a:ln/>
        </p:spPr>
      </p:pic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7117634" y="6367046"/>
            <a:ext cx="324556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600" dirty="0"/>
              <a:t>Camp Whispering Pines Natural Area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086601" y="815876"/>
            <a:ext cx="3135345" cy="23083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Created by Louisiana </a:t>
            </a:r>
            <a:br>
              <a:rPr lang="en-US" sz="2400" dirty="0"/>
            </a:br>
            <a:r>
              <a:rPr lang="en-US" sz="2400" dirty="0"/>
              <a:t>Legislature in 1987</a:t>
            </a:r>
          </a:p>
          <a:p>
            <a:endParaRPr lang="en-US" sz="2400" dirty="0"/>
          </a:p>
          <a:p>
            <a:r>
              <a:rPr lang="en-US" sz="2400" dirty="0"/>
              <a:t>Title 56, Ch. 8 (Natural </a:t>
            </a:r>
            <a:br>
              <a:rPr lang="en-US" sz="2400" dirty="0"/>
            </a:br>
            <a:r>
              <a:rPr lang="en-US" sz="2400" dirty="0"/>
              <a:t>Heritage Preservation), </a:t>
            </a:r>
          </a:p>
          <a:p>
            <a:r>
              <a:rPr lang="en-US" sz="2400" dirty="0"/>
              <a:t>Part III</a:t>
            </a:r>
          </a:p>
        </p:txBody>
      </p:sp>
    </p:spTree>
    <p:extLst>
      <p:ext uri="{BB962C8B-B14F-4D97-AF65-F5344CB8AC3E}">
        <p14:creationId xmlns:p14="http://schemas.microsoft.com/office/powerpoint/2010/main" xmlns="" val="208459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76401" y="609601"/>
            <a:ext cx="7924799" cy="61237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28800" y="76201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121 Natural Areas  (48,719 acres)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/>
          </p:nvPr>
        </p:nvGraphicFramePr>
        <p:xfrm>
          <a:off x="5486400" y="2362200"/>
          <a:ext cx="4572000" cy="4224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2675882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46031" y="1811321"/>
            <a:ext cx="6105041" cy="2904175"/>
          </a:xfrm>
        </p:spPr>
        <p:txBody>
          <a:bodyPr>
            <a:normAutofit/>
          </a:bodyPr>
          <a:lstStyle/>
          <a:p>
            <a:pPr marL="457200" lvl="1" indent="0">
              <a:buNone/>
            </a:pPr>
            <a:r>
              <a:rPr lang="en-US" dirty="0" smtClean="0"/>
              <a:t>                                        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68174" y="0"/>
            <a:ext cx="9875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The Process of Protecting Natural Areas</a:t>
            </a:r>
            <a:endParaRPr lang="en-US" sz="4400" dirty="0"/>
          </a:p>
        </p:txBody>
      </p:sp>
      <p:sp>
        <p:nvSpPr>
          <p:cNvPr id="4" name="TextBox 3"/>
          <p:cNvSpPr txBox="1"/>
          <p:nvPr/>
        </p:nvSpPr>
        <p:spPr>
          <a:xfrm>
            <a:off x="314434" y="859065"/>
            <a:ext cx="1172700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Contacted by directly by landowners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Talk to landowners about special plants, animals or natural communities which occur on their property.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Identify areas based on aerial photography and contact landowners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Look up historical collections of rare or interesting plants.</a:t>
            </a:r>
          </a:p>
          <a:p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3367" y="3706368"/>
            <a:ext cx="4909608" cy="295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42865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351409" y="87087"/>
            <a:ext cx="8229600" cy="674914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cs typeface="Arial" pitchFamily="34" charset="0"/>
              </a:rPr>
              <a:t>Wildlife Action Plan</a:t>
            </a:r>
            <a:br>
              <a:rPr lang="en-US" sz="3600" b="1" dirty="0">
                <a:cs typeface="Arial" pitchFamily="34" charset="0"/>
              </a:rPr>
            </a:br>
            <a:endParaRPr lang="en-US" sz="2400" b="1" dirty="0">
              <a:cs typeface="Arial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704529" y="762001"/>
            <a:ext cx="5375429" cy="4525963"/>
          </a:xfrm>
        </p:spPr>
        <p:txBody>
          <a:bodyPr>
            <a:noAutofit/>
          </a:bodyPr>
          <a:lstStyle/>
          <a:p>
            <a:r>
              <a:rPr lang="en-US" sz="2400" dirty="0">
                <a:cs typeface="Arial" pitchFamily="34" charset="0"/>
              </a:rPr>
              <a:t>State Wildlife Grants – started in 2001; funding provided by USFWS for research and stewardship</a:t>
            </a:r>
          </a:p>
          <a:p>
            <a:endParaRPr lang="en-US" sz="2400" dirty="0">
              <a:cs typeface="Arial" pitchFamily="34" charset="0"/>
            </a:endParaRPr>
          </a:p>
          <a:p>
            <a:r>
              <a:rPr lang="en-US" sz="2400" dirty="0">
                <a:cs typeface="Arial" pitchFamily="34" charset="0"/>
              </a:rPr>
              <a:t>Purpose is to provide a roadmap for addressing declining wildlife </a:t>
            </a:r>
          </a:p>
          <a:p>
            <a:endParaRPr lang="en-US" sz="2400" dirty="0">
              <a:latin typeface="+mj-lt"/>
              <a:cs typeface="Arial" pitchFamily="34" charset="0"/>
            </a:endParaRPr>
          </a:p>
          <a:p>
            <a:r>
              <a:rPr lang="en-US" sz="2400" dirty="0">
                <a:latin typeface="+mj-lt"/>
                <a:cs typeface="Arial" pitchFamily="34" charset="0"/>
              </a:rPr>
              <a:t>Each state has developed a Plan – 1st edition completed in </a:t>
            </a:r>
            <a:r>
              <a:rPr lang="en-US" sz="2400" dirty="0" smtClean="0">
                <a:latin typeface="+mj-lt"/>
                <a:cs typeface="Arial" pitchFamily="34" charset="0"/>
              </a:rPr>
              <a:t>2005</a:t>
            </a:r>
          </a:p>
          <a:p>
            <a:endParaRPr lang="en-US" sz="2400" dirty="0">
              <a:latin typeface="+mj-lt"/>
              <a:cs typeface="Arial" pitchFamily="34" charset="0"/>
            </a:endParaRPr>
          </a:p>
          <a:p>
            <a:r>
              <a:rPr lang="en-US" sz="2400" dirty="0" smtClean="0">
                <a:latin typeface="+mj-lt"/>
                <a:cs typeface="Arial" pitchFamily="34" charset="0"/>
              </a:rPr>
              <a:t>WAP is updated every 10 years</a:t>
            </a:r>
            <a:endParaRPr lang="en-US" sz="2400" dirty="0">
              <a:latin typeface="+mj-lt"/>
              <a:cs typeface="Arial" pitchFamily="34" charset="0"/>
            </a:endParaRPr>
          </a:p>
          <a:p>
            <a:endParaRPr lang="en-US" sz="2400" dirty="0">
              <a:latin typeface="+mj-lt"/>
              <a:cs typeface="Arial" pitchFamily="34" charset="0"/>
            </a:endParaRPr>
          </a:p>
          <a:p>
            <a:r>
              <a:rPr lang="en-US" sz="2400" dirty="0">
                <a:latin typeface="+mj-lt"/>
                <a:cs typeface="Arial" pitchFamily="34" charset="0"/>
              </a:rPr>
              <a:t>Final draft of 2015 revision is available at </a:t>
            </a:r>
            <a:r>
              <a:rPr lang="en-US" sz="2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www.wlf.louisiana.gov/wildlife/wildlife-action-plan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endParaRPr lang="en-US" sz="2400" dirty="0">
              <a:latin typeface="+mj-lt"/>
              <a:cs typeface="Arial" pitchFamily="34" charset="0"/>
            </a:endParaRPr>
          </a:p>
          <a:p>
            <a:endParaRPr lang="en-US" sz="2400" dirty="0">
              <a:latin typeface="+mj-lt"/>
              <a:cs typeface="Arial" pitchFamily="34" charset="0"/>
            </a:endParaRPr>
          </a:p>
          <a:p>
            <a:endParaRPr lang="en-US" sz="2400" dirty="0">
              <a:latin typeface="+mj-lt"/>
              <a:cs typeface="Arial" pitchFamily="34" charset="0"/>
            </a:endParaRPr>
          </a:p>
          <a:p>
            <a:endParaRPr lang="en-US" sz="2400" dirty="0">
              <a:latin typeface="+mj-lt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1466" y="624681"/>
            <a:ext cx="4399086" cy="5663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75840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laecoparishma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0"/>
            <a:ext cx="8191500" cy="532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981200" y="122238"/>
            <a:ext cx="8229600" cy="868362"/>
          </a:xfrm>
        </p:spPr>
        <p:txBody>
          <a:bodyPr/>
          <a:lstStyle/>
          <a:p>
            <a:r>
              <a:rPr lang="en-US" dirty="0" smtClean="0"/>
              <a:t>Louisiana </a:t>
            </a:r>
            <a:r>
              <a:rPr lang="en-US" dirty="0" err="1" smtClean="0"/>
              <a:t>Ecoregions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131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1096818" y="22116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Habitat Conservation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90073" y="1181243"/>
            <a:ext cx="10515600" cy="456183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Habitat types classified Identified in State Wildlife Action Plan</a:t>
            </a:r>
          </a:p>
          <a:p>
            <a:r>
              <a:rPr lang="en-US" dirty="0" smtClean="0"/>
              <a:t>Broad Categories include:</a:t>
            </a:r>
          </a:p>
          <a:p>
            <a:pPr lvl="1"/>
            <a:r>
              <a:rPr lang="en-US" dirty="0" smtClean="0"/>
              <a:t>Forests</a:t>
            </a:r>
          </a:p>
          <a:p>
            <a:pPr lvl="1"/>
            <a:r>
              <a:rPr lang="en-US" dirty="0" smtClean="0"/>
              <a:t>Savannas &amp; Woodlands</a:t>
            </a:r>
          </a:p>
          <a:p>
            <a:pPr lvl="1"/>
            <a:r>
              <a:rPr lang="en-US" dirty="0" err="1" smtClean="0"/>
              <a:t>Shrublands</a:t>
            </a:r>
            <a:endParaRPr lang="en-US" dirty="0" smtClean="0"/>
          </a:p>
          <a:p>
            <a:pPr lvl="1"/>
            <a:r>
              <a:rPr lang="en-US" dirty="0" smtClean="0"/>
              <a:t>Grasslands</a:t>
            </a:r>
          </a:p>
          <a:p>
            <a:pPr lvl="1"/>
            <a:r>
              <a:rPr lang="en-US" dirty="0" smtClean="0"/>
              <a:t>Ephemeral Ponds</a:t>
            </a:r>
          </a:p>
          <a:p>
            <a:pPr lvl="1"/>
            <a:r>
              <a:rPr lang="en-US" dirty="0" smtClean="0"/>
              <a:t>Lentic Water bodies</a:t>
            </a:r>
          </a:p>
          <a:p>
            <a:pPr lvl="1"/>
            <a:r>
              <a:rPr lang="en-US" dirty="0" smtClean="0"/>
              <a:t>Submerged Aquatic Vegetation</a:t>
            </a:r>
          </a:p>
          <a:p>
            <a:pPr lvl="1"/>
            <a:r>
              <a:rPr lang="en-US" dirty="0" smtClean="0"/>
              <a:t>Subterranean Habitat</a:t>
            </a:r>
          </a:p>
          <a:p>
            <a:pPr lvl="1"/>
            <a:r>
              <a:rPr lang="en-US" dirty="0" smtClean="0"/>
              <a:t>Geologic Feature</a:t>
            </a:r>
          </a:p>
          <a:p>
            <a:pPr lvl="1"/>
            <a:r>
              <a:rPr lang="en-US" dirty="0" smtClean="0"/>
              <a:t>Anthropogenic Habitats</a:t>
            </a:r>
          </a:p>
          <a:p>
            <a:pPr lvl="1"/>
            <a:r>
              <a:rPr lang="en-US" dirty="0" smtClean="0"/>
              <a:t>River Basins</a:t>
            </a:r>
          </a:p>
          <a:p>
            <a:pPr lvl="1"/>
            <a:r>
              <a:rPr lang="en-US" dirty="0" smtClean="0"/>
              <a:t>Marine Habitats</a:t>
            </a:r>
          </a:p>
          <a:p>
            <a:pPr marL="457200" lvl="1" indent="0" algn="ctr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90073" y="5743074"/>
            <a:ext cx="838960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600" dirty="0" smtClean="0"/>
              <a:t>Each Category is broken down into several sub-categories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xmlns="" val="2678701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368" y="365125"/>
            <a:ext cx="10515600" cy="1325563"/>
          </a:xfrm>
        </p:spPr>
        <p:txBody>
          <a:bodyPr/>
          <a:lstStyle/>
          <a:p>
            <a:pPr algn="ctr"/>
            <a:r>
              <a:rPr lang="en-US" dirty="0" smtClean="0"/>
              <a:t>Forest- Barrier Island Live Oak Forest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15734" y="1690688"/>
            <a:ext cx="6123311" cy="47616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14492" y="2509423"/>
            <a:ext cx="3503476" cy="3124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3482" y="6512731"/>
            <a:ext cx="603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Barrier Island Live Oak Forest Grand Isle, Jefferson Davis Parish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914492" y="5776911"/>
            <a:ext cx="30560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Current Extent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Rarity Ranks: </a:t>
            </a:r>
            <a:r>
              <a:rPr lang="en-US" dirty="0"/>
              <a:t>S1/G1Q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i="1" dirty="0"/>
              <a:t>Synonyms: </a:t>
            </a:r>
            <a:r>
              <a:rPr lang="en-US" dirty="0"/>
              <a:t>Maritime Forest</a:t>
            </a:r>
          </a:p>
        </p:txBody>
      </p:sp>
    </p:spTree>
    <p:extLst>
      <p:ext uri="{BB962C8B-B14F-4D97-AF65-F5344CB8AC3E}">
        <p14:creationId xmlns:p14="http://schemas.microsoft.com/office/powerpoint/2010/main" xmlns="" val="21025362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99345" y="89906"/>
            <a:ext cx="4471759" cy="665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339464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000" dirty="0" smtClean="0"/>
              <a:t>Savannas &amp; Woodlands – Shortleaf Pine/Oak-Hickory Woodland</a:t>
            </a:r>
            <a:endParaRPr lang="en-US" sz="3000" dirty="0"/>
          </a:p>
        </p:txBody>
      </p:sp>
      <p:sp>
        <p:nvSpPr>
          <p:cNvPr id="3" name="Rectangle 2"/>
          <p:cNvSpPr/>
          <p:nvPr/>
        </p:nvSpPr>
        <p:spPr>
          <a:xfrm>
            <a:off x="6561220" y="597942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>
                <a:latin typeface="TimesNewRomanPS-BoldItalicMT"/>
              </a:rPr>
              <a:t>Rarity Rank: </a:t>
            </a:r>
            <a:r>
              <a:rPr lang="en-US" dirty="0">
                <a:latin typeface="TimesNewRomanPSMT"/>
              </a:rPr>
              <a:t>S1/G2G3</a:t>
            </a:r>
          </a:p>
          <a:p>
            <a:r>
              <a:rPr lang="en-US" b="1" i="1" dirty="0">
                <a:latin typeface="TimesNewRomanPS-BoldItalicMT"/>
              </a:rPr>
              <a:t>Synonyms: </a:t>
            </a:r>
            <a:r>
              <a:rPr lang="en-US" dirty="0">
                <a:latin typeface="TimesNewRomanPSMT"/>
              </a:rPr>
              <a:t>Shortleaf Pine-Oak, Oak-Hickory Forest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1739" y="1625334"/>
            <a:ext cx="6022808" cy="451710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7306" y="6256421"/>
            <a:ext cx="5198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Shortleaf Pine/Oak-Hickory Woodland, Lincoln Parish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729146" y="2321787"/>
            <a:ext cx="3503476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54466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449053" y="352926"/>
            <a:ext cx="51385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Grassland – Coastal Prairie</a:t>
            </a:r>
            <a:endParaRPr lang="en-US" sz="3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7305" y="1947072"/>
            <a:ext cx="5105901" cy="34062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5901" y="1947072"/>
            <a:ext cx="3819742" cy="34062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79555" y="5470358"/>
            <a:ext cx="3941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Upland Saline Prairie, De Soto Parish, LA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240379" y="551652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i="1" dirty="0">
                <a:latin typeface="TimesNewRomanPS-BoldItalicMT"/>
              </a:rPr>
              <a:t>Rarity Rank: </a:t>
            </a:r>
            <a:r>
              <a:rPr lang="en-US" dirty="0">
                <a:latin typeface="TimesNewRomanPSMT"/>
              </a:rPr>
              <a:t>S1S2/G1G2</a:t>
            </a:r>
          </a:p>
          <a:p>
            <a:r>
              <a:rPr lang="sv-SE" b="1" i="1" dirty="0">
                <a:latin typeface="TimesNewRomanPS-BoldItalicMT"/>
              </a:rPr>
              <a:t>Synonyms: </a:t>
            </a:r>
            <a:r>
              <a:rPr lang="sv-SE" dirty="0">
                <a:latin typeface="TimesNewRomanPSMT"/>
              </a:rPr>
              <a:t>Alkali Flats, Barrens, Salt Barrens, Slicks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83101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271272" y="228601"/>
            <a:ext cx="6458712" cy="381000"/>
          </a:xfrm>
        </p:spPr>
        <p:txBody>
          <a:bodyPr>
            <a:normAutofit fontScale="90000"/>
          </a:bodyPr>
          <a:lstStyle/>
          <a:p>
            <a:r>
              <a:rPr lang="en-US" sz="4000" b="1" dirty="0">
                <a:cs typeface="Arial" pitchFamily="34" charset="0"/>
              </a:rPr>
              <a:t>Natural Heritage Program Mission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87245" y="708735"/>
            <a:ext cx="6026766" cy="1237488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buFont typeface="Symbol" pitchFamily="18" charset="2"/>
              <a:buNone/>
            </a:pPr>
            <a:r>
              <a:rPr lang="en-US" sz="2400" dirty="0">
                <a:latin typeface="+mj-lt"/>
                <a:cs typeface="Arial" pitchFamily="34" charset="0"/>
              </a:rPr>
              <a:t>     To gather, process, and provide information on rare, threatened and endangered plants and animals, and ecologically significant natural communities of Louisiana to enhance their conservation.</a:t>
            </a:r>
          </a:p>
          <a:p>
            <a:pPr>
              <a:lnSpc>
                <a:spcPct val="90000"/>
              </a:lnSpc>
              <a:buFont typeface="Symbol" pitchFamily="18" charset="2"/>
              <a:buNone/>
            </a:pPr>
            <a:endParaRPr lang="en-US" sz="2400" dirty="0">
              <a:latin typeface="+mj-lt"/>
              <a:cs typeface="Arial" pitchFamily="34" charset="0"/>
            </a:endParaRPr>
          </a:p>
          <a:p>
            <a:pPr>
              <a:lnSpc>
                <a:spcPct val="90000"/>
              </a:lnSpc>
            </a:pPr>
            <a:endParaRPr lang="en-US" sz="1600" dirty="0">
              <a:latin typeface="+mj-lt"/>
              <a:cs typeface="Arial" pitchFamily="34" charset="0"/>
            </a:endParaRPr>
          </a:p>
        </p:txBody>
      </p:sp>
      <p:pic>
        <p:nvPicPr>
          <p:cNvPr id="138247" name="Picture 7" descr="ReedNoss_ShannonSharp_ConverseGriffith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0584" y="1808816"/>
            <a:ext cx="3984171" cy="2656114"/>
          </a:xfrm>
          <a:noFill/>
          <a:ln/>
        </p:spPr>
      </p:pic>
      <p:pic>
        <p:nvPicPr>
          <p:cNvPr id="5" name="Picture 2" descr="pithcv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76161" y="4005943"/>
            <a:ext cx="3984171" cy="2656114"/>
          </a:xfrm>
          <a:prstGeom prst="rect">
            <a:avLst/>
          </a:prstGeom>
          <a:noFill/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4126" y="2643620"/>
            <a:ext cx="2204720" cy="33070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6526" y="4508786"/>
            <a:ext cx="3132285" cy="23492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75299" y="222134"/>
            <a:ext cx="3385893" cy="34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583882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LA Prairies_Newt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00200" y="76200"/>
            <a:ext cx="9004300" cy="676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9437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2600" y="-30162"/>
            <a:ext cx="8686800" cy="639762"/>
          </a:xfrm>
        </p:spPr>
        <p:txBody>
          <a:bodyPr>
            <a:noAutofit/>
          </a:bodyPr>
          <a:lstStyle/>
          <a:p>
            <a:r>
              <a:rPr lang="en-US" sz="2800" dirty="0"/>
              <a:t>Benefits of Enrolling in the Natural Areas Registry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76400" y="762000"/>
            <a:ext cx="8229600" cy="54102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Gain biodiversity information</a:t>
            </a:r>
          </a:p>
          <a:p>
            <a:endParaRPr lang="en-US" dirty="0"/>
          </a:p>
          <a:p>
            <a:r>
              <a:rPr lang="en-US" dirty="0" smtClean="0"/>
              <a:t>Management guidance and planning</a:t>
            </a:r>
          </a:p>
          <a:p>
            <a:endParaRPr lang="en-US" dirty="0"/>
          </a:p>
          <a:p>
            <a:r>
              <a:rPr lang="en-US" dirty="0" smtClean="0"/>
              <a:t>Signs for posting</a:t>
            </a:r>
          </a:p>
          <a:p>
            <a:endParaRPr lang="en-US" dirty="0"/>
          </a:p>
          <a:p>
            <a:r>
              <a:rPr lang="en-US" dirty="0" smtClean="0"/>
              <a:t>Yearly or as-needed ecological check-ups</a:t>
            </a:r>
          </a:p>
          <a:p>
            <a:endParaRPr lang="en-US" dirty="0"/>
          </a:p>
          <a:p>
            <a:r>
              <a:rPr lang="en-US" dirty="0" smtClean="0"/>
              <a:t>Addition of LDWF as an advocate for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Natural Area protection</a:t>
            </a:r>
          </a:p>
          <a:p>
            <a:endParaRPr lang="en-US" dirty="0"/>
          </a:p>
          <a:p>
            <a:r>
              <a:rPr lang="en-US" dirty="0" smtClean="0"/>
              <a:t>Semi-annual newsletter</a:t>
            </a:r>
          </a:p>
          <a:p>
            <a:endParaRPr lang="en-US" dirty="0"/>
          </a:p>
          <a:p>
            <a:r>
              <a:rPr lang="en-US" dirty="0" smtClean="0"/>
              <a:t>(Habitat management assistance -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e.g. prescribed fire, invasive species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removal)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06354" y="653896"/>
            <a:ext cx="3533047" cy="46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1585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8426"/>
            <a:ext cx="10515600" cy="749300"/>
          </a:xfrm>
        </p:spPr>
        <p:txBody>
          <a:bodyPr/>
          <a:lstStyle/>
          <a:p>
            <a:pPr algn="ctr"/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8915" y="847726"/>
            <a:ext cx="6694170" cy="40165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034784" y="1584960"/>
            <a:ext cx="597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?</a:t>
            </a:r>
            <a:endParaRPr lang="en-US" sz="7200" dirty="0"/>
          </a:p>
        </p:txBody>
      </p:sp>
      <p:sp>
        <p:nvSpPr>
          <p:cNvPr id="10" name="TextBox 9"/>
          <p:cNvSpPr txBox="1"/>
          <p:nvPr/>
        </p:nvSpPr>
        <p:spPr>
          <a:xfrm>
            <a:off x="4578096" y="3132594"/>
            <a:ext cx="597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smtClean="0"/>
              <a:t>?</a:t>
            </a:r>
            <a:endParaRPr lang="en-US" sz="7200" dirty="0"/>
          </a:p>
        </p:txBody>
      </p:sp>
      <p:sp>
        <p:nvSpPr>
          <p:cNvPr id="3" name="TextBox 2"/>
          <p:cNvSpPr txBox="1"/>
          <p:nvPr/>
        </p:nvSpPr>
        <p:spPr>
          <a:xfrm>
            <a:off x="2748915" y="4884040"/>
            <a:ext cx="66941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Chris Doffitt</a:t>
            </a:r>
          </a:p>
          <a:p>
            <a:pPr algn="ctr"/>
            <a:r>
              <a:rPr lang="en-US" dirty="0" smtClean="0"/>
              <a:t>Field Botanist/Natural Areas Registry Coordinator</a:t>
            </a:r>
          </a:p>
          <a:p>
            <a:pPr algn="ctr"/>
            <a:r>
              <a:rPr lang="en-US" dirty="0" smtClean="0"/>
              <a:t>1995 Shreveport Hwy.</a:t>
            </a:r>
          </a:p>
          <a:p>
            <a:pPr algn="ctr"/>
            <a:r>
              <a:rPr lang="en-US" dirty="0" smtClean="0"/>
              <a:t>Pineville, LA 71360</a:t>
            </a:r>
          </a:p>
          <a:p>
            <a:pPr algn="ctr"/>
            <a:r>
              <a:rPr lang="en-US" dirty="0" smtClean="0"/>
              <a:t>318-487-5885 Ext.3424</a:t>
            </a:r>
          </a:p>
          <a:p>
            <a:pPr algn="ctr"/>
            <a:r>
              <a:rPr lang="en-US" dirty="0" smtClean="0"/>
              <a:t>cdoffitt@wlf.la.gov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91289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8229599" y="21771"/>
            <a:ext cx="1981201" cy="792162"/>
          </a:xfrm>
        </p:spPr>
        <p:txBody>
          <a:bodyPr/>
          <a:lstStyle/>
          <a:p>
            <a:pPr eaLnBrk="1" hangingPunct="1"/>
            <a:r>
              <a:rPr lang="en-US" dirty="0" smtClean="0"/>
              <a:t>LNHP</a:t>
            </a:r>
          </a:p>
        </p:txBody>
      </p:sp>
      <p:sp>
        <p:nvSpPr>
          <p:cNvPr id="7171" name="Content Placeholder 2"/>
          <p:cNvSpPr>
            <a:spLocks noGrp="1"/>
          </p:cNvSpPr>
          <p:nvPr>
            <p:ph sz="half" idx="1"/>
          </p:nvPr>
        </p:nvSpPr>
        <p:spPr>
          <a:xfrm>
            <a:off x="0" y="21771"/>
            <a:ext cx="4847120" cy="4983163"/>
          </a:xfrm>
        </p:spPr>
        <p:txBody>
          <a:bodyPr>
            <a:noAutofit/>
          </a:bodyPr>
          <a:lstStyle/>
          <a:p>
            <a:pPr marL="342900" lvl="1" indent="-342900">
              <a:buFontTx/>
              <a:buChar char="•"/>
            </a:pPr>
            <a:r>
              <a:rPr lang="en-US" sz="1800" b="1" dirty="0"/>
              <a:t>Administer the provisions of law and rules and regulations regarding Threatened and Endangered Animal Species</a:t>
            </a:r>
          </a:p>
          <a:p>
            <a:pPr marL="342900" lvl="1" indent="-342900">
              <a:buFontTx/>
              <a:buChar char="•"/>
            </a:pPr>
            <a:endParaRPr lang="en-US" sz="1800" b="1" dirty="0"/>
          </a:p>
          <a:p>
            <a:pPr eaLnBrk="1" hangingPunct="1">
              <a:buFontTx/>
              <a:buChar char="•"/>
            </a:pPr>
            <a:r>
              <a:rPr lang="en-US" sz="1800" b="1" dirty="0"/>
              <a:t>Maintain database on rare species and habitats</a:t>
            </a:r>
          </a:p>
          <a:p>
            <a:pPr eaLnBrk="1" hangingPunct="1">
              <a:buFontTx/>
              <a:buChar char="•"/>
            </a:pPr>
            <a:endParaRPr lang="en-US" sz="1800" b="1" dirty="0"/>
          </a:p>
          <a:p>
            <a:pPr eaLnBrk="1" hangingPunct="1">
              <a:buFontTx/>
              <a:buChar char="•"/>
            </a:pPr>
            <a:r>
              <a:rPr lang="en-US" sz="1800" b="1" dirty="0"/>
              <a:t>Provide technical assistance and management plans for habitats and non-game species (public and private)</a:t>
            </a:r>
          </a:p>
          <a:p>
            <a:pPr eaLnBrk="1" hangingPunct="1">
              <a:buFontTx/>
              <a:buChar char="•"/>
            </a:pPr>
            <a:endParaRPr lang="en-US" sz="1800" b="1" dirty="0"/>
          </a:p>
          <a:p>
            <a:pPr eaLnBrk="1" hangingPunct="1">
              <a:buFontTx/>
              <a:buChar char="•"/>
            </a:pPr>
            <a:r>
              <a:rPr lang="en-US" sz="1800" b="1" dirty="0"/>
              <a:t>Implement habitat stewardship on private and public lands</a:t>
            </a:r>
          </a:p>
          <a:p>
            <a:pPr eaLnBrk="1" hangingPunct="1">
              <a:buFontTx/>
              <a:buChar char="•"/>
            </a:pPr>
            <a:endParaRPr lang="en-US" sz="1800" b="1" dirty="0"/>
          </a:p>
          <a:p>
            <a:pPr eaLnBrk="1" hangingPunct="1">
              <a:buFontTx/>
              <a:buChar char="•"/>
            </a:pPr>
            <a:r>
              <a:rPr lang="en-US" sz="1800" b="1" dirty="0"/>
              <a:t>Conduct research on priority habitats and species </a:t>
            </a:r>
          </a:p>
          <a:p>
            <a:pPr eaLnBrk="1" hangingPunct="1">
              <a:buFontTx/>
              <a:buChar char="•"/>
            </a:pPr>
            <a:endParaRPr lang="en-US" sz="1800" b="1" dirty="0"/>
          </a:p>
          <a:p>
            <a:pPr marL="342900" lvl="1" indent="-342900">
              <a:buFontTx/>
              <a:buChar char="•"/>
            </a:pPr>
            <a:r>
              <a:rPr lang="en-US" sz="1800" b="1" dirty="0"/>
              <a:t>Administer the Natural Areas Registry</a:t>
            </a:r>
          </a:p>
          <a:p>
            <a:pPr marL="342900" lvl="1" indent="-342900">
              <a:buFontTx/>
              <a:buChar char="•"/>
            </a:pPr>
            <a:endParaRPr lang="en-US" sz="1800" b="1" dirty="0"/>
          </a:p>
          <a:p>
            <a:pPr eaLnBrk="1" hangingPunct="1">
              <a:buFontTx/>
              <a:buChar char="•"/>
            </a:pPr>
            <a:r>
              <a:rPr lang="en-US" sz="1800" b="1" dirty="0"/>
              <a:t>Coordinate State Wildlife Grants program and Wildlife Action Plan revisions</a:t>
            </a:r>
          </a:p>
          <a:p>
            <a:pPr eaLnBrk="1" hangingPunct="1">
              <a:buFontTx/>
              <a:buChar char="•"/>
            </a:pPr>
            <a:endParaRPr lang="en-US" sz="1800" b="1" dirty="0"/>
          </a:p>
          <a:p>
            <a:pPr eaLnBrk="1" hangingPunct="1"/>
            <a:endParaRPr lang="en-US" sz="1800" b="1" dirty="0"/>
          </a:p>
        </p:txBody>
      </p:sp>
      <p:pic>
        <p:nvPicPr>
          <p:cNvPr id="8194" name="Picture 3" descr="a 2067 Da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10400" y="914401"/>
            <a:ext cx="31242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 descr="Saltmarsh_Snak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05600" y="3505201"/>
            <a:ext cx="3695700" cy="2214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89915" y="3007610"/>
            <a:ext cx="41994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LNHP staff releasing a red knot on Elmer’s Island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95919" y="5720089"/>
            <a:ext cx="33531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Gulf Coast saltmarsh snake, Grand Isle</a:t>
            </a:r>
          </a:p>
        </p:txBody>
      </p:sp>
    </p:spTree>
    <p:extLst>
      <p:ext uri="{BB962C8B-B14F-4D97-AF65-F5344CB8AC3E}">
        <p14:creationId xmlns:p14="http://schemas.microsoft.com/office/powerpoint/2010/main" xmlns="" val="354537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52329" y="92652"/>
            <a:ext cx="2550713" cy="318885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366381" y="0"/>
            <a:ext cx="2391584" cy="318877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7407" y="0"/>
            <a:ext cx="2391584" cy="31887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502316" y="3517233"/>
            <a:ext cx="3689684" cy="28461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507" y="3517232"/>
            <a:ext cx="3962400" cy="2892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363454" y="3517232"/>
            <a:ext cx="3794920" cy="2846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09436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75620" y="109891"/>
            <a:ext cx="4214836" cy="3161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5293" y="6396335"/>
            <a:ext cx="95402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LDWF has burned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7391" y="109891"/>
            <a:ext cx="5520060" cy="31057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5293" y="3466049"/>
            <a:ext cx="3744255" cy="280819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06112" y="3466049"/>
            <a:ext cx="3753852" cy="2815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146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71438"/>
            <a:ext cx="7886700" cy="877469"/>
          </a:xfrm>
        </p:spPr>
        <p:txBody>
          <a:bodyPr>
            <a:normAutofit/>
          </a:bodyPr>
          <a:lstStyle/>
          <a:p>
            <a:r>
              <a:rPr lang="en-US" sz="4000" dirty="0"/>
              <a:t>LNHP Prairie Burning Since 2014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52651" y="6003985"/>
            <a:ext cx="106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 wildfire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52651" y="948906"/>
            <a:ext cx="4710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Figures in </a:t>
            </a:r>
            <a:r>
              <a:rPr lang="en-US" dirty="0">
                <a:solidFill>
                  <a:srgbClr val="FF0000"/>
                </a:solidFill>
              </a:rPr>
              <a:t>red font </a:t>
            </a:r>
            <a:r>
              <a:rPr lang="en-US" dirty="0"/>
              <a:t>denote growing season burns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17813015"/>
              </p:ext>
            </p:extLst>
          </p:nvPr>
        </p:nvGraphicFramePr>
        <p:xfrm>
          <a:off x="1650999" y="1936134"/>
          <a:ext cx="8890001" cy="3449955"/>
        </p:xfrm>
        <a:graphic>
          <a:graphicData uri="http://schemas.openxmlformats.org/drawingml/2006/table">
            <a:tbl>
              <a:tblPr firstRow="1" bandRow="1"/>
              <a:tblGrid>
                <a:gridCol w="1970971"/>
                <a:gridCol w="1383806"/>
                <a:gridCol w="1383806"/>
                <a:gridCol w="1383806"/>
                <a:gridCol w="1383806"/>
                <a:gridCol w="1383806"/>
              </a:tblGrid>
              <a:tr h="295275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Site/Unit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Acreage Burned by Year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</a:tr>
              <a:tr h="3048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2016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2018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C2E6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Coulee Jack East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</a:tr>
              <a:tr h="2667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Coulee Jack West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Cox North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Cox South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Gray East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Gray “Lamb Chop”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Gray Marsh Fringe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465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9E1F2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Gray West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469*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469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</a:tr>
              <a:tr h="27622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Gum Cove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</a:rPr>
                        <a:t>110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ACREAGE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760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869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959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1,188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1,024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9BC2E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6754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828800" y="152401"/>
            <a:ext cx="55331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Coastal Prairie in Calcasieu Parish</a:t>
            </a:r>
          </a:p>
          <a:p>
            <a:r>
              <a:rPr lang="en-US" sz="2400" dirty="0"/>
              <a:t>Photo taken in October, site burned in May</a:t>
            </a:r>
          </a:p>
        </p:txBody>
      </p:sp>
    </p:spTree>
    <p:extLst>
      <p:ext uri="{BB962C8B-B14F-4D97-AF65-F5344CB8AC3E}">
        <p14:creationId xmlns:p14="http://schemas.microsoft.com/office/powerpoint/2010/main" xmlns="" val="274218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0"/>
            <a:ext cx="4572000" cy="533400"/>
          </a:xfrm>
        </p:spPr>
        <p:txBody>
          <a:bodyPr/>
          <a:lstStyle/>
          <a:p>
            <a:r>
              <a:rPr lang="en-US" sz="2800" dirty="0"/>
              <a:t>Plants Endemic to Louisiana</a:t>
            </a:r>
          </a:p>
        </p:txBody>
      </p:sp>
      <p:pic>
        <p:nvPicPr>
          <p:cNvPr id="9" name="Picture 2" descr="Q:\LNHP Staff\Amity\iris display photos\Inelsoni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922642" y="3810001"/>
            <a:ext cx="3639959" cy="2420131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080944" y="6272106"/>
            <a:ext cx="328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Abbeville red iris - </a:t>
            </a:r>
            <a:r>
              <a:rPr lang="en-US" sz="2000" i="1" dirty="0"/>
              <a:t>Iris </a:t>
            </a:r>
            <a:r>
              <a:rPr lang="en-US" sz="2000" i="1" dirty="0" err="1"/>
              <a:t>nelsonii</a:t>
            </a:r>
            <a:endParaRPr lang="en-US" sz="2000" i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85114" y="331167"/>
            <a:ext cx="4419600" cy="58928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47614" y="6234853"/>
            <a:ext cx="40155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moccasin master – </a:t>
            </a:r>
            <a:r>
              <a:rPr lang="en-US" sz="2000" i="1" dirty="0" err="1"/>
              <a:t>Eryngium</a:t>
            </a:r>
            <a:r>
              <a:rPr lang="en-US" sz="2000" dirty="0"/>
              <a:t> sp. </a:t>
            </a:r>
            <a:r>
              <a:rPr lang="en-US" sz="2000" dirty="0" err="1"/>
              <a:t>nov.</a:t>
            </a:r>
            <a:endParaRPr lang="en-US" sz="2000" i="1" dirty="0"/>
          </a:p>
        </p:txBody>
      </p:sp>
      <p:pic>
        <p:nvPicPr>
          <p:cNvPr id="19" name="Picture 5" descr="C:\data\My Pictures\iris\IMG_382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1752600" y="609600"/>
            <a:ext cx="4038600" cy="3028950"/>
          </a:xfrm>
          <a:prstGeom prst="rect">
            <a:avLst/>
          </a:prstGeom>
          <a:noFill/>
          <a:ln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33318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639762"/>
          </a:xfrm>
        </p:spPr>
        <p:txBody>
          <a:bodyPr/>
          <a:lstStyle/>
          <a:p>
            <a:r>
              <a:rPr lang="en-US" sz="3200" dirty="0"/>
              <a:t>Examples of Narrow/Regional Endemics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2600" y="719122"/>
            <a:ext cx="4191000" cy="2557479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21220" y="718458"/>
            <a:ext cx="4245360" cy="259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2600" y="3679889"/>
            <a:ext cx="4191000" cy="25576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8159" y="3288268"/>
            <a:ext cx="3319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Scarlet catchfly – </a:t>
            </a:r>
            <a:r>
              <a:rPr lang="en-US" i="1" dirty="0" err="1"/>
              <a:t>Silene</a:t>
            </a:r>
            <a:r>
              <a:rPr lang="en-US" i="1" dirty="0"/>
              <a:t> </a:t>
            </a:r>
            <a:r>
              <a:rPr lang="en-US" i="1" dirty="0" err="1"/>
              <a:t>subciliata</a:t>
            </a:r>
            <a:endParaRPr lang="en-US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316156" y="3288268"/>
            <a:ext cx="4123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Sabine coneflower – </a:t>
            </a:r>
            <a:r>
              <a:rPr lang="en-US" i="1" dirty="0" err="1"/>
              <a:t>Rudbeckia</a:t>
            </a:r>
            <a:r>
              <a:rPr lang="en-US" i="1" dirty="0"/>
              <a:t> </a:t>
            </a:r>
            <a:r>
              <a:rPr lang="en-US" i="1" dirty="0" err="1"/>
              <a:t>scabrifolia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1622202" y="6248400"/>
            <a:ext cx="4451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Cupleaf</a:t>
            </a:r>
            <a:r>
              <a:rPr lang="en-US" dirty="0"/>
              <a:t> </a:t>
            </a:r>
            <a:r>
              <a:rPr lang="en-US" dirty="0" err="1"/>
              <a:t>penstemon</a:t>
            </a:r>
            <a:r>
              <a:rPr lang="en-US" dirty="0"/>
              <a:t> – </a:t>
            </a:r>
            <a:r>
              <a:rPr lang="en-US" i="1" dirty="0" err="1"/>
              <a:t>Penstemon</a:t>
            </a:r>
            <a:r>
              <a:rPr lang="en-US" i="1" dirty="0"/>
              <a:t> </a:t>
            </a:r>
            <a:r>
              <a:rPr lang="en-US" i="1" dirty="0" err="1"/>
              <a:t>murrayanus</a:t>
            </a:r>
            <a:endParaRPr lang="en-US" i="1" dirty="0"/>
          </a:p>
        </p:txBody>
      </p:sp>
      <p:pic>
        <p:nvPicPr>
          <p:cNvPr id="3074" name="Picture 2" descr="Schizachyrium scoparium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16155" y="3657600"/>
            <a:ext cx="4257484" cy="2598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400800" y="6248400"/>
            <a:ext cx="4151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Little bluestem – </a:t>
            </a:r>
            <a:r>
              <a:rPr lang="en-US" i="1" dirty="0" err="1"/>
              <a:t>Schizachyrium</a:t>
            </a:r>
            <a:r>
              <a:rPr lang="en-US" i="1" dirty="0"/>
              <a:t> </a:t>
            </a:r>
            <a:r>
              <a:rPr lang="en-US" i="1" dirty="0" err="1"/>
              <a:t>scoparium</a:t>
            </a:r>
            <a:endParaRPr lang="en-US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828800" y="2798410"/>
            <a:ext cx="17493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Narrow endemic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327810" y="2831068"/>
            <a:ext cx="17493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Narrow endemic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28800" y="5726668"/>
            <a:ext cx="16376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WGCP endemic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03218" y="5760499"/>
            <a:ext cx="205235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Widespread species</a:t>
            </a:r>
          </a:p>
        </p:txBody>
      </p:sp>
    </p:spTree>
    <p:extLst>
      <p:ext uri="{BB962C8B-B14F-4D97-AF65-F5344CB8AC3E}">
        <p14:creationId xmlns:p14="http://schemas.microsoft.com/office/powerpoint/2010/main" xmlns="" val="405943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2061</TotalTime>
  <Words>710</Words>
  <Application>Microsoft Office PowerPoint</Application>
  <PresentationFormat>Custom</PresentationFormat>
  <Paragraphs>223</Paragraphs>
  <Slides>22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Slide 1</vt:lpstr>
      <vt:lpstr>Natural Heritage Program Mission</vt:lpstr>
      <vt:lpstr>LNHP</vt:lpstr>
      <vt:lpstr>Slide 4</vt:lpstr>
      <vt:lpstr>Slide 5</vt:lpstr>
      <vt:lpstr>LNHP Prairie Burning Since 2014</vt:lpstr>
      <vt:lpstr>Slide 7</vt:lpstr>
      <vt:lpstr>Plants Endemic to Louisiana</vt:lpstr>
      <vt:lpstr>Examples of Narrow/Regional Endemics</vt:lpstr>
      <vt:lpstr>Natural Areas Registry</vt:lpstr>
      <vt:lpstr>Slide 11</vt:lpstr>
      <vt:lpstr>Slide 12</vt:lpstr>
      <vt:lpstr>Wildlife Action Plan </vt:lpstr>
      <vt:lpstr>Louisiana Ecoregions</vt:lpstr>
      <vt:lpstr>Habitat Conservation</vt:lpstr>
      <vt:lpstr>Forest- Barrier Island Live Oak Forest</vt:lpstr>
      <vt:lpstr>Slide 17</vt:lpstr>
      <vt:lpstr>Savannas &amp; Woodlands – Shortleaf Pine/Oak-Hickory Woodland</vt:lpstr>
      <vt:lpstr>Slide 19</vt:lpstr>
      <vt:lpstr>Slide 20</vt:lpstr>
      <vt:lpstr>Benefits of Enrolling in the Natural Areas Registry</vt:lpstr>
      <vt:lpstr>Questions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Ft. Polk New Lands</dc:title>
  <dc:creator>Doffitt, Chris</dc:creator>
  <cp:lastModifiedBy> </cp:lastModifiedBy>
  <cp:revision>100</cp:revision>
  <dcterms:created xsi:type="dcterms:W3CDTF">2015-03-24T13:57:50Z</dcterms:created>
  <dcterms:modified xsi:type="dcterms:W3CDTF">2018-07-25T16:23:09Z</dcterms:modified>
</cp:coreProperties>
</file>